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27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7C56-40AF-47B3-923D-2399ECFAD12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9B26-7FB3-4B6A-BB27-AD81F019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6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7C56-40AF-47B3-923D-2399ECFAD12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9B26-7FB3-4B6A-BB27-AD81F019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7C56-40AF-47B3-923D-2399ECFAD12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9B26-7FB3-4B6A-BB27-AD81F019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7C56-40AF-47B3-923D-2399ECFAD12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9B26-7FB3-4B6A-BB27-AD81F019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7C56-40AF-47B3-923D-2399ECFAD12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9B26-7FB3-4B6A-BB27-AD81F019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7C56-40AF-47B3-923D-2399ECFAD12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9B26-7FB3-4B6A-BB27-AD81F019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7C56-40AF-47B3-923D-2399ECFAD12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9B26-7FB3-4B6A-BB27-AD81F019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7C56-40AF-47B3-923D-2399ECFAD12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9B26-7FB3-4B6A-BB27-AD81F019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0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7C56-40AF-47B3-923D-2399ECFAD12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9B26-7FB3-4B6A-BB27-AD81F019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7C56-40AF-47B3-923D-2399ECFAD12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9B26-7FB3-4B6A-BB27-AD81F019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7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7C56-40AF-47B3-923D-2399ECFAD12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9B26-7FB3-4B6A-BB27-AD81F019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2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17C56-40AF-47B3-923D-2399ECFAD12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9B26-7FB3-4B6A-BB27-AD81F019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nip Same Side Corner Rectangle 18"/>
          <p:cNvSpPr/>
          <p:nvPr/>
        </p:nvSpPr>
        <p:spPr>
          <a:xfrm flipV="1">
            <a:off x="228600" y="4945846"/>
            <a:ext cx="7315200" cy="2306481"/>
          </a:xfrm>
          <a:prstGeom prst="snip2SameRect">
            <a:avLst>
              <a:gd name="adj1" fmla="val 41445"/>
              <a:gd name="adj2" fmla="val 0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16260" y="214776"/>
            <a:ext cx="453308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Teaching Assistants, what’s in your FUTURE?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4548" y="1755304"/>
            <a:ext cx="15337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Industry?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2907" y="1756896"/>
            <a:ext cx="15261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Academia?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500" y="2415039"/>
            <a:ext cx="67691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Garamond" panose="02020404030301010803" pitchFamily="18" charset="0"/>
              </a:rPr>
              <a:t>What skills will you need?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194" y="3246159"/>
            <a:ext cx="29563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Leadership Skills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4455" y="3246159"/>
            <a:ext cx="28361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Assessment Techniques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9291" y="3641815"/>
            <a:ext cx="30236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Diversity &amp; Inclusion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9781" y="3652414"/>
            <a:ext cx="28540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Responding to Writing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549" y="4499260"/>
            <a:ext cx="45917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Collecting &amp; Giving Feedback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138" y="4064915"/>
            <a:ext cx="24322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Project Management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35" y="5060147"/>
            <a:ext cx="772773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dirty="0">
                <a:latin typeface="Garamond" panose="02020404030301010803" pitchFamily="18" charset="0"/>
              </a:rPr>
              <a:t>Develop these and more in </a:t>
            </a:r>
          </a:p>
          <a:p>
            <a:pPr algn="ctr">
              <a:lnSpc>
                <a:spcPct val="110000"/>
              </a:lnSpc>
            </a:pPr>
            <a:r>
              <a:rPr lang="en-US" sz="3600" b="1" dirty="0">
                <a:latin typeface="Garamond" panose="02020404030301010803" pitchFamily="18" charset="0"/>
              </a:rPr>
              <a:t>ENG 598 TL:</a:t>
            </a:r>
            <a:r>
              <a:rPr lang="en-US" sz="3600" dirty="0">
                <a:latin typeface="Garamond" panose="02020404030301010803" pitchFamily="18" charset="0"/>
              </a:rPr>
              <a:t> Teaching &amp; Leadership</a:t>
            </a:r>
          </a:p>
          <a:p>
            <a:pPr algn="ctr">
              <a:lnSpc>
                <a:spcPct val="110000"/>
              </a:lnSpc>
            </a:pPr>
            <a:r>
              <a:rPr lang="en-US" sz="3600" dirty="0">
                <a:latin typeface="Garamond" panose="02020404030301010803" pitchFamily="18" charset="0"/>
              </a:rPr>
              <a:t>Fall 2018: Fridays 11:00–11:50am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830" y="7595228"/>
            <a:ext cx="7512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Garamond" panose="02020404030301010803" pitchFamily="18" charset="0"/>
              </a:rPr>
              <a:t>Develop </a:t>
            </a:r>
            <a:r>
              <a:rPr lang="en-US" i="1" dirty="0">
                <a:latin typeface="Garamond" panose="02020404030301010803" pitchFamily="18" charset="0"/>
              </a:rPr>
              <a:t>professional skills </a:t>
            </a:r>
            <a:r>
              <a:rPr lang="en-US" dirty="0">
                <a:latin typeface="Garamond" panose="02020404030301010803" pitchFamily="18" charset="0"/>
              </a:rPr>
              <a:t>through practical training in classroom management; review pedagogy and theory of learning. Create </a:t>
            </a:r>
            <a:r>
              <a:rPr lang="en-US" i="1" dirty="0">
                <a:latin typeface="Garamond" panose="02020404030301010803" pitchFamily="18" charset="0"/>
              </a:rPr>
              <a:t>communities of practice </a:t>
            </a:r>
            <a:r>
              <a:rPr lang="en-US" dirty="0">
                <a:latin typeface="Garamond" panose="02020404030301010803" pitchFamily="18" charset="0"/>
              </a:rPr>
              <a:t>through discussions and classroom observations; become familiar with </a:t>
            </a:r>
            <a:r>
              <a:rPr lang="en-US" i="1" dirty="0">
                <a:latin typeface="Garamond" panose="02020404030301010803" pitchFamily="18" charset="0"/>
              </a:rPr>
              <a:t>campus resources</a:t>
            </a:r>
            <a:r>
              <a:rPr lang="en-US" dirty="0">
                <a:latin typeface="Garamond" panose="02020404030301010803" pitchFamily="18" charset="0"/>
              </a:rPr>
              <a:t> for teaching improvement; discover cutting-edge teaching methods, such as </a:t>
            </a:r>
            <a:r>
              <a:rPr lang="en-US" i="1" dirty="0">
                <a:latin typeface="Garamond" panose="02020404030301010803" pitchFamily="18" charset="0"/>
              </a:rPr>
              <a:t>active learning</a:t>
            </a:r>
            <a:r>
              <a:rPr lang="en-US" dirty="0">
                <a:latin typeface="Garamond" panose="02020404030301010803" pitchFamily="18" charset="0"/>
              </a:rPr>
              <a:t>. Completion of this course can be applied towards the </a:t>
            </a:r>
            <a:r>
              <a:rPr lang="en-US" b="1" dirty="0">
                <a:latin typeface="Garamond" panose="02020404030301010803" pitchFamily="18" charset="0"/>
              </a:rPr>
              <a:t>Graduate Teacher Certificate</a:t>
            </a:r>
            <a:r>
              <a:rPr lang="en-US" dirty="0">
                <a:latin typeface="Garamond" panose="02020404030301010803" pitchFamily="18" charset="0"/>
              </a:rPr>
              <a:t> and the </a:t>
            </a:r>
            <a:r>
              <a:rPr lang="en-US" b="1" dirty="0">
                <a:latin typeface="Garamond" panose="02020404030301010803" pitchFamily="18" charset="0"/>
              </a:rPr>
              <a:t>Certificate in Foundations of Teaching</a:t>
            </a:r>
            <a:r>
              <a:rPr lang="en-US" dirty="0">
                <a:latin typeface="Garamond" panose="02020404030301010803" pitchFamily="18" charset="0"/>
              </a:rPr>
              <a:t>, offered by CITL. CRN 68907 (1 credit hour) or 69679 (2 credit hours).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4419" y="4499260"/>
            <a:ext cx="21537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Motivation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8" y="1193650"/>
            <a:ext cx="1981200" cy="1188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86" y="1199233"/>
            <a:ext cx="1981200" cy="1188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Curved Right Arrow 25"/>
          <p:cNvSpPr>
            <a:spLocks noChangeAspect="1"/>
          </p:cNvSpPr>
          <p:nvPr/>
        </p:nvSpPr>
        <p:spPr>
          <a:xfrm>
            <a:off x="3974455" y="1291994"/>
            <a:ext cx="440012" cy="777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>
            <a:spLocks noChangeAspect="1"/>
          </p:cNvSpPr>
          <p:nvPr/>
        </p:nvSpPr>
        <p:spPr>
          <a:xfrm>
            <a:off x="3162325" y="1322285"/>
            <a:ext cx="440012" cy="7315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4931" y="4099150"/>
            <a:ext cx="29885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Presentation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243262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138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Blake Everett</dc:creator>
  <cp:lastModifiedBy>Anderson, Lucas James</cp:lastModifiedBy>
  <cp:revision>22</cp:revision>
  <cp:lastPrinted>2016-11-04T21:27:55Z</cp:lastPrinted>
  <dcterms:created xsi:type="dcterms:W3CDTF">2016-08-12T20:37:34Z</dcterms:created>
  <dcterms:modified xsi:type="dcterms:W3CDTF">2018-07-27T18:42:39Z</dcterms:modified>
</cp:coreProperties>
</file>